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301" r:id="rId6"/>
    <p:sldId id="302" r:id="rId7"/>
    <p:sldId id="341" r:id="rId8"/>
    <p:sldId id="303" r:id="rId9"/>
    <p:sldId id="305" r:id="rId10"/>
    <p:sldId id="306" r:id="rId11"/>
    <p:sldId id="269" r:id="rId12"/>
    <p:sldId id="270" r:id="rId13"/>
    <p:sldId id="321" r:id="rId14"/>
    <p:sldId id="282" r:id="rId15"/>
    <p:sldId id="288" r:id="rId16"/>
    <p:sldId id="265" r:id="rId17"/>
    <p:sldId id="285" r:id="rId18"/>
    <p:sldId id="309" r:id="rId19"/>
    <p:sldId id="335" r:id="rId20"/>
    <p:sldId id="336" r:id="rId21"/>
    <p:sldId id="289" r:id="rId22"/>
    <p:sldId id="343" r:id="rId23"/>
    <p:sldId id="346" r:id="rId24"/>
    <p:sldId id="267" r:id="rId25"/>
    <p:sldId id="337" r:id="rId26"/>
    <p:sldId id="36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Заголовок">
    <p:spTree>
      <p:nvGrpSpPr>
        <p:cNvPr id="1" name=""/>
        <p:cNvGrpSpPr/>
        <p:nvPr/>
      </p:nvGrpSpPr>
      <p:grpSpPr>
        <a:xfrm>
          <a:off x="0" y="0"/>
          <a:ext cx="0" cy="0"/>
          <a:chOff x="0" y="0"/>
          <a:chExt cx="0" cy="0"/>
        </a:xfrm>
      </p:grpSpPr>
      <p:sp>
        <p:nvSpPr>
          <p:cNvPr id="11" name="Автор и дата"/>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Автор и дата</a:t>
            </a:r>
          </a:p>
        </p:txBody>
      </p:sp>
      <p:sp>
        <p:nvSpPr>
          <p:cNvPr id="12" name="Заголовок презентации"/>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Заголовок презентации</a:t>
            </a:r>
          </a:p>
        </p:txBody>
      </p:sp>
      <p:sp>
        <p:nvSpPr>
          <p:cNvPr id="13" name="Уровень текста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Подзаголовок презентации</a:t>
            </a:r>
          </a:p>
          <a:p>
            <a:pPr lvl="1"/>
          </a:p>
          <a:p>
            <a:pPr lvl="2"/>
          </a:p>
          <a:p>
            <a:pPr lvl="3"/>
          </a:p>
          <a:p>
            <a:pPr lvl="4"/>
          </a:p>
        </p:txBody>
      </p:sp>
      <p:sp>
        <p:nvSpPr>
          <p:cNvPr id="14" name="Номер слайда"/>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4.tif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png"/><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1.tiff"/><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tiff"/><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image" Target="../media/image1.tif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jpeg"/><Relationship Id="rId2" Type="http://schemas.openxmlformats.org/officeDocument/2006/relationships/image" Target="../media/image3.tiff"/><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5991225"/>
            <a:ext cx="8397772" cy="2594610"/>
          </a:xfrm>
          <a:prstGeom prst="rect">
            <a:avLst/>
          </a:prstGeom>
          <a:ln w="12700">
            <a:miter lim="400000"/>
          </a:ln>
        </p:spPr>
        <p:txBody>
          <a:bodyPr wrap="square" lIns="50800" tIns="50800" rIns="50800" bIns="50800" anchor="ctr">
            <a:spAutoFit/>
          </a:bodyPr>
          <a:lstStyle>
            <a:lvl1pPr algn="l">
              <a:defRPr sz="4000" b="1">
                <a:solidFill>
                  <a:srgbClr val="FFFFFF"/>
                </a:solidFill>
              </a:defRPr>
            </a:lvl1pPr>
          </a:lstStyle>
          <a:p>
            <a:r>
              <a:rPr lang="en-US" sz="5400">
                <a:sym typeface="+mn-ea"/>
              </a:rPr>
              <a:t>A</a:t>
            </a:r>
            <a:r>
              <a:rPr sz="5400">
                <a:sym typeface="+mn-ea"/>
              </a:rPr>
              <a:t>n evolving blockchain for prediction markets and futarchy</a:t>
            </a:r>
            <a:endParaRPr lang="zh-CN" altLang="en-US" sz="5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855" y="3356293"/>
            <a:ext cx="12043410" cy="6744335"/>
          </a:xfrm>
          <a:prstGeom prst="rect">
            <a:avLst/>
          </a:prstGeom>
          <a:ln w="12700">
            <a:miter lim="400000"/>
          </a:ln>
        </p:spPr>
        <p:txBody>
          <a:bodyPr wrap="square" lIns="50800" tIns="50800" rIns="50800" bIns="50800" anchor="ctr">
            <a:spAutoFit/>
          </a:bodyPr>
          <a:lstStyle>
            <a:lvl1pPr algn="l">
              <a:defRPr sz="3500" b="1">
                <a:solidFill>
                  <a:srgbClr val="B5C1CA"/>
                </a:solidFill>
              </a:defRPr>
            </a:lvl1pPr>
          </a:lstStyle>
          <a:p>
            <a:pPr marL="457200" indent="-457200">
              <a:lnSpc>
                <a:spcPct val="120000"/>
              </a:lnSpc>
              <a:buFont typeface="Arial" panose="020B0604020202020204" pitchFamily="34" charset="0"/>
              <a:buChar char="•"/>
            </a:pPr>
            <a:r>
              <a:rPr lang="en-US" sz="3600">
                <a:latin typeface="微软雅黑" panose="020B0503020204020204" charset="-122"/>
                <a:ea typeface="微软雅黑" panose="020B0503020204020204" charset="-122"/>
                <a:cs typeface="微软雅黑" panose="020B0503020204020204" charset="-122"/>
              </a:rPr>
              <a:t>Markets that trade the outcomes of future events</a:t>
            </a:r>
            <a:endParaRPr 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zh-CN" alt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are infomation aggregation mahchines, the demonstrate the collective wisdom of participants</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provide incentive for information to emerge</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Quick to adapt to new information, hard to manipulate</a:t>
            </a:r>
            <a:endParaRPr lang="en-US" altLang="zh-CN" sz="36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3" name="Text Box 2"/>
          <p:cNvSpPr txBox="1"/>
          <p:nvPr/>
        </p:nvSpPr>
        <p:spPr>
          <a:xfrm>
            <a:off x="1247775" y="2789238"/>
            <a:ext cx="16080740"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1.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Binary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en-US" altLang="zh-CN" sz="3200" b="1">
                <a:solidFill>
                  <a:schemeClr val="bg1"/>
                </a:solidFill>
                <a:ea typeface="宋体" panose="02010600030101010101" pitchFamily="2" charset="-122"/>
                <a:sym typeface="+mn-ea"/>
              </a:rPr>
              <a:t>T</a:t>
            </a:r>
            <a:r>
              <a:rPr lang="zh-CN" altLang="en-US" sz="3200" b="1">
                <a:solidFill>
                  <a:schemeClr val="bg1"/>
                </a:solidFill>
                <a:ea typeface="宋体" panose="02010600030101010101" pitchFamily="2" charset="-122"/>
                <a:sym typeface="+mn-ea"/>
              </a:rPr>
              <a:t>here are only two possible</a:t>
            </a:r>
            <a:r>
              <a:rPr lang="en-US" altLang="zh-CN" sz="3200" b="1">
                <a:solidFill>
                  <a:schemeClr val="bg1"/>
                </a:solidFill>
                <a:ea typeface="宋体" panose="02010600030101010101" pitchFamily="2" charset="-122"/>
                <a:sym typeface="+mn-ea"/>
              </a:rPr>
              <a:t> outcomes in a</a:t>
            </a:r>
            <a:r>
              <a:rPr lang="zh-CN" altLang="en-US" sz="3200" b="1">
                <a:solidFill>
                  <a:schemeClr val="bg1"/>
                </a:solidFill>
                <a:ea typeface="宋体" panose="02010600030101010101" pitchFamily="2" charset="-122"/>
                <a:sym typeface="+mn-ea"/>
              </a:rPr>
              <a:t> prediction market.</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noProof="1">
              <a:solidFill>
                <a:schemeClr val="tx1">
                  <a:lumMod val="65000"/>
                  <a:lumOff val="35000"/>
                </a:schemeClr>
              </a:solidFill>
              <a:ea typeface="宋体" panose="02010600030101010101" pitchFamily="2" charset="-122"/>
            </a:endParaRPr>
          </a:p>
          <a:p>
            <a:pPr algn="just">
              <a:spcAft>
                <a:spcPts val="1200"/>
              </a:spcAft>
            </a:pPr>
            <a:r>
              <a:rPr lang="en-US" altLang="zh-CN" sz="3200">
                <a:solidFill>
                  <a:schemeClr val="tx1">
                    <a:lumMod val="65000"/>
                    <a:lumOff val="35000"/>
                  </a:schemeClr>
                </a:solidFill>
                <a:ea typeface="宋体" panose="02010600030101010101" pitchFamily="2" charset="-122"/>
                <a:sym typeface="+mn-ea"/>
              </a:rPr>
              <a:t>  </a:t>
            </a:r>
            <a:r>
              <a:rPr lang="zh-CN" altLang="en-US" sz="3200">
                <a:solidFill>
                  <a:schemeClr val="bg1"/>
                </a:solidFill>
                <a:ea typeface="宋体" panose="02010600030101010101" pitchFamily="2" charset="-122"/>
                <a:sym typeface="+mn-ea"/>
              </a:rPr>
              <a:t>Will Joe Biden win the President of the United States?</a:t>
            </a:r>
            <a:r>
              <a:rPr lang="en-US" altLang="zh-CN"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Yes/No</a:t>
            </a:r>
            <a:endParaRPr lang="en-US" altLang="zh-CN" sz="3200">
              <a:solidFill>
                <a:srgbClr val="FF0000"/>
              </a:solidFill>
              <a:ea typeface="宋体" panose="02010600030101010101" pitchFamily="2" charset="-122"/>
              <a:sym typeface="+mn-ea"/>
            </a:endParaRPr>
          </a:p>
        </p:txBody>
      </p:sp>
      <p:sp>
        <p:nvSpPr>
          <p:cNvPr id="2" name="Text Box 2"/>
          <p:cNvSpPr txBox="1"/>
          <p:nvPr/>
        </p:nvSpPr>
        <p:spPr>
          <a:xfrm>
            <a:off x="1231265" y="6647498"/>
            <a:ext cx="20075525"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2.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Scalar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The result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of</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a:t>
            </a:r>
            <a:r>
              <a:rPr lang="en-US" altLang="zh-CN" sz="3200" b="1">
                <a:solidFill>
                  <a:schemeClr val="bg1"/>
                </a:solidFill>
                <a:ea typeface="宋体" panose="02010600030101010101" pitchFamily="2" charset="-122"/>
                <a:sym typeface="+mn-ea"/>
              </a:rPr>
              <a:t>on</a:t>
            </a:r>
            <a:r>
              <a:rPr lang="zh-CN" altLang="en-US" sz="3200" b="1">
                <a:solidFill>
                  <a:schemeClr val="bg1"/>
                </a:solidFill>
                <a:ea typeface="宋体" panose="02010600030101010101" pitchFamily="2" charset="-122"/>
                <a:sym typeface="+mn-ea"/>
              </a:rPr>
              <a:t> market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is a</a:t>
            </a:r>
            <a:r>
              <a:rPr lang="zh-CN" altLang="en-US" sz="3200" b="1">
                <a:solidFill>
                  <a:schemeClr val="bg1"/>
                </a:solidFill>
                <a:ea typeface="宋体" panose="02010600030101010101" pitchFamily="2" charset="-122"/>
                <a:sym typeface="+mn-ea"/>
              </a:rPr>
              <a:t> specific values.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The total amount of precipitation in a place in July 2021</a:t>
            </a:r>
            <a:r>
              <a:rPr lang="en-US"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xx millimeter</a:t>
            </a:r>
            <a:endParaRPr lang="en-US" altLang="zh-CN" sz="3200">
              <a:solidFill>
                <a:srgbClr val="FF0000"/>
              </a:solidFill>
              <a:ea typeface="宋体" panose="02010600030101010101" pitchFamily="2" charset="-122"/>
              <a:sym typeface="+mn-ea"/>
            </a:endParaRPr>
          </a:p>
        </p:txBody>
      </p:sp>
      <p:sp>
        <p:nvSpPr>
          <p:cNvPr id="4" name="Text Box 2"/>
          <p:cNvSpPr txBox="1"/>
          <p:nvPr/>
        </p:nvSpPr>
        <p:spPr>
          <a:xfrm>
            <a:off x="1231265" y="10056178"/>
            <a:ext cx="2081276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3.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Combinatorial Market</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a:t>
            </a:r>
            <a:endPar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Predictive markets where bets are made on combinations of outcomes.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2021 NBA Championship</a:t>
            </a:r>
            <a:endParaRPr sz="3200">
              <a:solidFill>
                <a:schemeClr val="bg1"/>
              </a:solidFill>
              <a:ea typeface="宋体" panose="02010600030101010101" pitchFamily="2" charset="-122"/>
              <a:sym typeface="+mn-ea"/>
            </a:endParaRPr>
          </a:p>
          <a:p>
            <a:pPr algn="just">
              <a:spcAft>
                <a:spcPts val="1200"/>
              </a:spcAft>
            </a:pPr>
            <a:r>
              <a:rPr lang="en-US" altLang="zh-CN" sz="3200">
                <a:solidFill>
                  <a:schemeClr val="bg1"/>
                </a:solidFill>
                <a:ea typeface="宋体" panose="02010600030101010101" pitchFamily="2" charset="-122"/>
                <a:sym typeface="+mn-ea"/>
              </a:rPr>
              <a:t>	            </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8043545" y="49625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T</a:t>
            </a:r>
            <a:r>
              <a:rPr lang="zh-CN" sz="5400">
                <a:latin typeface="微软雅黑" panose="020B0503020204020204" charset="-122"/>
                <a:ea typeface="微软雅黑" panose="020B0503020204020204" charset="-122"/>
              </a:rPr>
              <a:t>he past and prospects of </a:t>
            </a:r>
            <a:r>
              <a:rPr lang="en-US" altLang="zh-CN" sz="5400">
                <a:latin typeface="微软雅黑" panose="020B0503020204020204" charset="-122"/>
                <a:ea typeface="微软雅黑" panose="020B0503020204020204" charset="-122"/>
              </a:rPr>
              <a:t>prediction</a:t>
            </a:r>
            <a:r>
              <a:rPr lang="zh-CN" sz="5400">
                <a:latin typeface="微软雅黑" panose="020B0503020204020204" charset="-122"/>
                <a:ea typeface="微软雅黑" panose="020B0503020204020204" charset="-122"/>
              </a:rPr>
              <a:t> market</a:t>
            </a:r>
            <a:r>
              <a:rPr lang="en-US" altLang="zh-CN" sz="5400">
                <a:latin typeface="微软雅黑" panose="020B0503020204020204" charset="-122"/>
                <a:ea typeface="微软雅黑" panose="020B0503020204020204" charset="-122"/>
              </a:rPr>
              <a:t>s</a:t>
            </a:r>
            <a:endParaRPr lang="en-US" altLang="zh-CN" sz="5400">
              <a:latin typeface="微软雅黑" panose="020B0503020204020204" charset="-122"/>
              <a:ea typeface="微软雅黑" panose="020B0503020204020204" charset="-122"/>
            </a:endParaRPr>
          </a:p>
        </p:txBody>
      </p:sp>
      <p:sp>
        <p:nvSpPr>
          <p:cNvPr id="4" name="文本框 3"/>
          <p:cNvSpPr txBox="1"/>
          <p:nvPr/>
        </p:nvSpPr>
        <p:spPr>
          <a:xfrm>
            <a:off x="1694815" y="3671570"/>
            <a:ext cx="10902950" cy="89655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In terms of sports and e-sports alone, more than </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$208 billion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will be invested in sports-related prediction markets in 2020.</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On the Ethereum prediction platform, the transaction volume on the Augur platform alone about the US election forecast exceeds </a:t>
            </a:r>
            <a:r>
              <a:rPr lang="zh-CN" altLang="en-US" sz="3200">
                <a:solidFill>
                  <a:srgbClr val="FF0000"/>
                </a:solidFill>
                <a:latin typeface="微软雅黑" panose="020B0503020204020204" charset="-122"/>
                <a:ea typeface="微软雅黑" panose="020B0503020204020204" charset="-122"/>
                <a:cs typeface="微软雅黑" panose="020B0503020204020204" charset="-122"/>
                <a:sym typeface="Helvetica Neue"/>
              </a:rPr>
              <a:t>$</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6.8 million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As early as 2014, when the first blockchain platform Augur was launched, the prediction market was touted as one of the best blockchain use cases. Reasons for failure to erupt:</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1) Poor usability / UX</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2) High Ethereum gas fee</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3) Poor liquidity</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pic>
        <p:nvPicPr>
          <p:cNvPr id="156" name="Изображение" descr="Изображение"/>
          <p:cNvPicPr>
            <a:picLocks noChangeAspect="1"/>
          </p:cNvPicPr>
          <p:nvPr/>
        </p:nvPicPr>
        <p:blipFill>
          <a:blip r:embed="rId3"/>
          <a:srcRect l="3607"/>
          <a:stretch>
            <a:fillRect/>
          </a:stretch>
        </p:blipFill>
        <p:spPr>
          <a:xfrm>
            <a:off x="13517026" y="3714990"/>
            <a:ext cx="11810791" cy="7897616"/>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2" name="文本框 1"/>
          <p:cNvSpPr txBox="1"/>
          <p:nvPr/>
        </p:nvSpPr>
        <p:spPr>
          <a:xfrm>
            <a:off x="7134860" y="909955"/>
            <a:ext cx="1409954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a:ln>
                  <a:noFill/>
                </a:ln>
                <a:solidFill>
                  <a:schemeClr val="bg1"/>
                </a:solidFill>
                <a:effectLst/>
                <a:uFillTx/>
                <a:latin typeface="+mn-lt"/>
                <a:ea typeface="+mn-ea"/>
                <a:cs typeface="+mn-cs"/>
                <a:sym typeface="Helvetica Neue"/>
              </a:rPr>
              <a:t>Futarchy: Vote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a:t>
            </a:r>
            <a:r>
              <a:rPr kumimoji="0" lang="zh-CN" altLang="en-US" sz="4800" b="1" i="0" u="none" strike="noStrike" cap="none" spc="0" normalizeH="0" baseline="0">
                <a:ln>
                  <a:noFill/>
                </a:ln>
                <a:solidFill>
                  <a:schemeClr val="bg1"/>
                </a:solidFill>
                <a:effectLst/>
                <a:uFillTx/>
                <a:latin typeface="+mn-lt"/>
                <a:ea typeface="+mn-ea"/>
                <a:cs typeface="+mn-cs"/>
                <a:sym typeface="Helvetica Neue"/>
              </a:rPr>
              <a:t> Values, But Bet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 </a:t>
            </a:r>
            <a:r>
              <a:rPr kumimoji="0" lang="zh-CN" altLang="en-US" sz="4800" b="1" i="0" u="none" strike="noStrike" cap="none" spc="0" normalizeH="0" baseline="0">
                <a:ln>
                  <a:noFill/>
                </a:ln>
                <a:solidFill>
                  <a:schemeClr val="bg1"/>
                </a:solidFill>
                <a:effectLst/>
                <a:uFillTx/>
                <a:latin typeface="+mn-lt"/>
                <a:ea typeface="+mn-ea"/>
                <a:cs typeface="+mn-cs"/>
                <a:sym typeface="Helvetica Neue"/>
              </a:rPr>
              <a:t>Beliefs</a:t>
            </a:r>
            <a:endParaRPr kumimoji="0" lang="zh-CN" altLang="en-US" sz="4800" b="1" i="0" u="none" strike="noStrike" cap="none" spc="0" normalizeH="0" baseline="0">
              <a:ln>
                <a:noFill/>
              </a:ln>
              <a:solidFill>
                <a:schemeClr val="bg1"/>
              </a:solidFill>
              <a:effectLst/>
              <a:uFillTx/>
              <a:latin typeface="+mn-lt"/>
              <a:ea typeface="+mn-ea"/>
              <a:cs typeface="+mn-cs"/>
              <a:sym typeface="Helvetica Neue"/>
            </a:endParaRPr>
          </a:p>
        </p:txBody>
      </p:sp>
      <p:pic>
        <p:nvPicPr>
          <p:cNvPr id="3" name="图片 2"/>
          <p:cNvPicPr>
            <a:picLocks noChangeAspect="1"/>
          </p:cNvPicPr>
          <p:nvPr/>
        </p:nvPicPr>
        <p:blipFill>
          <a:blip r:embed="rId3"/>
          <a:stretch>
            <a:fillRect/>
          </a:stretch>
        </p:blipFill>
        <p:spPr>
          <a:xfrm>
            <a:off x="15936595" y="4986020"/>
            <a:ext cx="2678430" cy="3553460"/>
          </a:xfrm>
          <a:prstGeom prst="rect">
            <a:avLst/>
          </a:prstGeom>
        </p:spPr>
      </p:pic>
      <p:sp>
        <p:nvSpPr>
          <p:cNvPr id="4" name="文本框 3"/>
          <p:cNvSpPr txBox="1"/>
          <p:nvPr/>
        </p:nvSpPr>
        <p:spPr>
          <a:xfrm>
            <a:off x="1750695" y="2249805"/>
            <a:ext cx="13482955" cy="106273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Futarchy is a governance system that makes policy decisions based on signals generated by prediction markets.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Its concept was originally proposed by Robin Hanson in a short article titled "</a:t>
            </a:r>
            <a:r>
              <a:rPr lang="zh-CN" altLang="en-US" sz="3600" b="1">
                <a:solidFill>
                  <a:schemeClr val="bg1"/>
                </a:solidFill>
                <a:sym typeface="Helvetica Neue"/>
              </a:rPr>
              <a:t>Vote </a:t>
            </a:r>
            <a:r>
              <a:rPr lang="en-US" altLang="zh-CN" sz="3600" b="1">
                <a:solidFill>
                  <a:schemeClr val="bg1"/>
                </a:solidFill>
                <a:sym typeface="Helvetica Neue"/>
              </a:rPr>
              <a:t>on</a:t>
            </a:r>
            <a:r>
              <a:rPr lang="zh-CN" altLang="en-US" sz="3600" b="1">
                <a:solidFill>
                  <a:schemeClr val="bg1"/>
                </a:solidFill>
                <a:sym typeface="Helvetica Neue"/>
              </a:rPr>
              <a:t> Values, But Bet </a:t>
            </a:r>
            <a:r>
              <a:rPr lang="en-US" altLang="zh-CN" sz="3600" b="1">
                <a:solidFill>
                  <a:schemeClr val="bg1"/>
                </a:solidFill>
                <a:sym typeface="Helvetica Neue"/>
              </a:rPr>
              <a:t>on </a:t>
            </a:r>
            <a:r>
              <a:rPr lang="zh-CN" altLang="en-US" sz="3600" b="1">
                <a:solidFill>
                  <a:schemeClr val="bg1"/>
                </a:solidFill>
                <a:sym typeface="Helvetica Neue"/>
              </a:rPr>
              <a:t>Beliefs</a:t>
            </a:r>
            <a:r>
              <a:rPr kumimoji="0" lang="zh-CN" altLang="en-US" sz="3600" b="0" i="0" u="none" strike="noStrike" cap="none" spc="0" normalizeH="0" baseline="0">
                <a:ln>
                  <a:noFill/>
                </a:ln>
                <a:solidFill>
                  <a:schemeClr val="bg1"/>
                </a:solidFill>
                <a:effectLst/>
                <a:uFillTx/>
                <a:latin typeface="+mn-lt"/>
                <a:ea typeface="+mn-ea"/>
                <a:cs typeface="+mn-cs"/>
                <a:sym typeface="Helvetica Neue"/>
              </a:rPr>
              <a:t>", in which he clarified how Futarchy might improve certain aspects of the current democratic operation</a:t>
            </a:r>
            <a:r>
              <a:rPr kumimoji="0" lang="en-US" altLang="zh-CN" sz="3600" b="0" i="0" u="none" strike="noStrike" cap="none" spc="0" normalizeH="0" baseline="0">
                <a:ln>
                  <a:noFill/>
                </a:ln>
                <a:solidFill>
                  <a:schemeClr val="bg1"/>
                </a:solidFill>
                <a:effectLst/>
                <a:uFillTx/>
                <a:latin typeface="+mn-lt"/>
                <a:ea typeface="+mn-ea"/>
                <a:cs typeface="+mn-cs"/>
                <a:sym typeface="Helvetica Neue"/>
              </a:rPr>
              <a:t> - </a:t>
            </a:r>
            <a:r>
              <a:rPr kumimoji="0" lang="zh-CN" altLang="en-US" sz="3600" b="0" i="0" u="none" strike="noStrike" cap="none" spc="0" normalizeH="0" baseline="0">
                <a:ln>
                  <a:noFill/>
                </a:ln>
                <a:solidFill>
                  <a:schemeClr val="bg1"/>
                </a:solidFill>
                <a:effectLst/>
                <a:uFillTx/>
                <a:latin typeface="+mn-lt"/>
                <a:ea typeface="+mn-ea"/>
                <a:cs typeface="+mn-cs"/>
                <a:sym typeface="Helvetica Neue"/>
              </a:rPr>
              <a:t>the most obvious is to create a better way to judge the potential benefits of policy decisions.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However, in scenarios such as corporate governance, public policy decision-making or urban planning, futarchy usually exists as a rather unfamiliar concept that is not suitable for application.</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We believe that blockchain is very suitable for futarchy experiments and will use futarchy as one of the key parts of Zeitgeist's decentralized </a:t>
            </a:r>
            <a:r>
              <a:rPr kumimoji="0" lang="en-US" altLang="zh-CN" sz="3600" b="0" i="0" u="none" strike="noStrike" cap="none" spc="0" normalizeH="0" baseline="0">
                <a:ln>
                  <a:noFill/>
                </a:ln>
                <a:solidFill>
                  <a:schemeClr val="bg1"/>
                </a:solidFill>
                <a:effectLst/>
                <a:uFillTx/>
                <a:latin typeface="+mn-lt"/>
                <a:ea typeface="+mn-ea"/>
                <a:cs typeface="+mn-cs"/>
                <a:sym typeface="Helvetica Neue"/>
              </a:rPr>
              <a:t>on-</a:t>
            </a:r>
            <a:r>
              <a:rPr kumimoji="0" lang="zh-CN" altLang="en-US" sz="3600" b="0" i="0" u="none" strike="noStrike" cap="none" spc="0" normalizeH="0" baseline="0">
                <a:ln>
                  <a:noFill/>
                </a:ln>
                <a:solidFill>
                  <a:schemeClr val="bg1"/>
                </a:solidFill>
                <a:effectLst/>
                <a:uFillTx/>
                <a:latin typeface="+mn-lt"/>
                <a:ea typeface="+mn-ea"/>
                <a:cs typeface="+mn-cs"/>
                <a:sym typeface="Helvetica Neue"/>
              </a:rPr>
              <a:t>chain governance.</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Seer</a:t>
            </a:r>
            <a:r>
              <a:rPr lang="en-US" altLang="zh-CN">
                <a:solidFill>
                  <a:srgbClr val="FFFFFF"/>
                </a:solidFill>
                <a:sym typeface="Helvetica Neue"/>
              </a:rPr>
              <a:t> Program</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1247140" y="4410075"/>
            <a:ext cx="11430000" cy="5715000"/>
          </a:xfrm>
          <a:prstGeom prst="rect">
            <a:avLst/>
          </a:prstGeom>
        </p:spPr>
      </p:pic>
      <p:sp>
        <p:nvSpPr>
          <p:cNvPr id="3" name="文本框 2"/>
          <p:cNvSpPr txBox="1"/>
          <p:nvPr/>
        </p:nvSpPr>
        <p:spPr>
          <a:xfrm>
            <a:off x="13200380" y="6210300"/>
            <a:ext cx="10922635" cy="2563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mn-lt"/>
                <a:ea typeface="+mn-ea"/>
                <a:cs typeface="+mn-cs"/>
                <a:sym typeface="Helvetica Neue"/>
              </a:rPr>
              <a:t>The Seer </a:t>
            </a:r>
            <a:r>
              <a:rPr kumimoji="0" lang="en-US" altLang="zh-CN" sz="4000" b="0" i="0" u="none" strike="noStrike" cap="none" spc="0" normalizeH="0" baseline="0">
                <a:ln>
                  <a:noFill/>
                </a:ln>
                <a:solidFill>
                  <a:schemeClr val="bg1"/>
                </a:solidFill>
                <a:effectLst/>
                <a:uFillTx/>
                <a:latin typeface="+mn-lt"/>
                <a:ea typeface="+mn-ea"/>
                <a:cs typeface="+mn-cs"/>
                <a:sym typeface="Helvetica Neue"/>
              </a:rPr>
              <a:t>program </a:t>
            </a:r>
            <a:r>
              <a:rPr kumimoji="0" lang="zh-CN" altLang="en-US" sz="4000" b="0" i="0" u="none" strike="noStrike" cap="none" spc="0" normalizeH="0" baseline="0">
                <a:ln>
                  <a:noFill/>
                </a:ln>
                <a:solidFill>
                  <a:schemeClr val="bg1"/>
                </a:solidFill>
                <a:effectLst/>
                <a:uFillTx/>
                <a:latin typeface="+mn-lt"/>
                <a:ea typeface="+mn-ea"/>
                <a:cs typeface="+mn-cs"/>
                <a:sym typeface="Helvetica Neue"/>
              </a:rPr>
              <a:t>is a community that will help shape Zeitgeist and its related philosophy of predict</a:t>
            </a:r>
            <a:r>
              <a:rPr kumimoji="0" lang="en-US" altLang="zh-CN" sz="4000" b="0" i="0" u="none" strike="noStrike" cap="none" spc="0" normalizeH="0" baseline="0">
                <a:ln>
                  <a:noFill/>
                </a:ln>
                <a:solidFill>
                  <a:schemeClr val="bg1"/>
                </a:solidFill>
                <a:effectLst/>
                <a:uFillTx/>
                <a:latin typeface="+mn-lt"/>
                <a:ea typeface="+mn-ea"/>
                <a:cs typeface="+mn-cs"/>
                <a:sym typeface="Helvetica Neue"/>
              </a:rPr>
              <a:t>ion</a:t>
            </a:r>
            <a:r>
              <a:rPr kumimoji="0" lang="zh-CN" altLang="en-US" sz="4000" b="0" i="0" u="none" strike="noStrike" cap="none" spc="0" normalizeH="0" baseline="0">
                <a:ln>
                  <a:noFill/>
                </a:ln>
                <a:solidFill>
                  <a:schemeClr val="bg1"/>
                </a:solidFill>
                <a:effectLst/>
                <a:uFillTx/>
                <a:latin typeface="+mn-lt"/>
                <a:ea typeface="+mn-ea"/>
                <a:cs typeface="+mn-cs"/>
                <a:sym typeface="Helvetica Neue"/>
              </a:rPr>
              <a:t> markets and Futarchy in the blockchain field. </a:t>
            </a:r>
            <a:endParaRPr kumimoji="0" lang="zh-CN" altLang="en-US" sz="40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6" name="图片 5"/>
          <p:cNvPicPr>
            <a:picLocks noChangeAspect="1"/>
          </p:cNvPicPr>
          <p:nvPr/>
        </p:nvPicPr>
        <p:blipFill>
          <a:blip r:embed="rId3"/>
          <a:stretch>
            <a:fillRect/>
          </a:stretch>
        </p:blipFill>
        <p:spPr>
          <a:xfrm>
            <a:off x="1607185" y="2969895"/>
            <a:ext cx="9600565" cy="8849360"/>
          </a:xfrm>
          <a:prstGeom prst="rect">
            <a:avLst/>
          </a:prstGeom>
        </p:spPr>
      </p:pic>
      <p:sp>
        <p:nvSpPr>
          <p:cNvPr id="7" name="文本框 6"/>
          <p:cNvSpPr txBox="1"/>
          <p:nvPr/>
        </p:nvSpPr>
        <p:spPr>
          <a:xfrm>
            <a:off x="13488035" y="7002145"/>
            <a:ext cx="7305675" cy="1209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https://github.com/zeitgeistpm/Seer-For-China</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5" name="图片 4"/>
          <p:cNvPicPr>
            <a:picLocks noChangeAspect="1"/>
          </p:cNvPicPr>
          <p:nvPr/>
        </p:nvPicPr>
        <p:blipFill>
          <a:blip r:embed="rId3"/>
          <a:stretch>
            <a:fillRect/>
          </a:stretch>
        </p:blipFill>
        <p:spPr>
          <a:xfrm>
            <a:off x="1174750" y="2537460"/>
            <a:ext cx="10290175" cy="4064635"/>
          </a:xfrm>
          <a:prstGeom prst="rect">
            <a:avLst/>
          </a:prstGeom>
        </p:spPr>
      </p:pic>
      <p:pic>
        <p:nvPicPr>
          <p:cNvPr id="3" name="图片 2"/>
          <p:cNvPicPr>
            <a:picLocks noChangeAspect="1"/>
          </p:cNvPicPr>
          <p:nvPr/>
        </p:nvPicPr>
        <p:blipFill>
          <a:blip r:embed="rId4"/>
          <a:stretch>
            <a:fillRect/>
          </a:stretch>
        </p:blipFill>
        <p:spPr>
          <a:xfrm>
            <a:off x="7583805" y="6930390"/>
            <a:ext cx="16097250" cy="65817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707199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b="1" i="0" u="none" strike="noStrike" cap="none">
                <a:solidFill>
                  <a:srgbClr val="FFFFFF"/>
                </a:solidFill>
                <a:latin typeface="Helvetica Neue"/>
                <a:ea typeface="Helvetica Neue"/>
                <a:cs typeface="Helvetica Neue"/>
                <a:sym typeface="Helvetica Neue"/>
              </a:rPr>
              <a:t>Campaign</a:t>
            </a:r>
            <a:br>
              <a:rPr lang="zh-CN" altLang="en-US" b="1" i="0" u="none" strike="noStrike" cap="none">
                <a:solidFill>
                  <a:srgbClr val="FFFFFF"/>
                </a:solidFill>
                <a:latin typeface="Helvetica Neue"/>
                <a:ea typeface="Helvetica Neue"/>
                <a:cs typeface="Helvetica Neue"/>
                <a:sym typeface="Helvetica Neue"/>
              </a:rPr>
            </a:b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Zeitgeist </a:t>
            </a:r>
            <a:r>
              <a:rPr lang="en-US" sz="4000" b="1" i="0" u="none" strike="noStrike" cap="none">
                <a:solidFill>
                  <a:srgbClr val="FFFFFF"/>
                </a:solidFill>
                <a:latin typeface="Helvetica Neue"/>
                <a:ea typeface="Helvetica Neue"/>
                <a:cs typeface="Helvetica Neue"/>
                <a:sym typeface="Helvetica Neue"/>
              </a:rPr>
              <a:t>Introduction</a:t>
            </a:r>
            <a:endParaRPr 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793048"/>
            <a:ext cx="7028815" cy="145542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i="0" u="none" strike="noStrike" cap="none">
                <a:solidFill>
                  <a:srgbClr val="FFFFFF"/>
                </a:solidFill>
                <a:latin typeface="Helvetica Neue"/>
                <a:ea typeface="Helvetica Neue"/>
                <a:cs typeface="Helvetica Neue"/>
                <a:sym typeface="Helvetica Neue"/>
              </a:rPr>
              <a:t>Futarchy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a:t>
            </a:r>
            <a:r>
              <a:rPr lang="en-US" sz="4000" b="1">
                <a:solidFill>
                  <a:srgbClr val="FFFFFF"/>
                </a:solidFill>
                <a:latin typeface="Helvetica Neue"/>
                <a:ea typeface="Helvetica Neue"/>
                <a:cs typeface="Helvetica Neue"/>
                <a:sym typeface="Helvetica Neue"/>
              </a:rPr>
              <a:t>Prediction Market</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Seer Program</a:t>
            </a:r>
            <a:endParaRPr lang="en-US" altLang="zh-CN" sz="4000" b="1">
              <a:solidFill>
                <a:srgbClr val="FFFFFF"/>
              </a:solidFill>
              <a:latin typeface="Helvetica Neue"/>
              <a:ea typeface="Helvetica Neue"/>
              <a:cs typeface="Helvetica Neue"/>
              <a:sym typeface="Helvetica Neue"/>
            </a:endParaRPr>
          </a:p>
        </p:txBody>
      </p:sp>
      <p:sp>
        <p:nvSpPr>
          <p:cNvPr id="2" name="Google Shape;73;p15"/>
          <p:cNvSpPr txBox="1"/>
          <p:nvPr/>
        </p:nvSpPr>
        <p:spPr>
          <a:xfrm>
            <a:off x="1459230" y="7981634"/>
            <a:ext cx="10717530" cy="716915"/>
          </a:xfrm>
          <a:prstGeom prst="rect">
            <a:avLst/>
          </a:prstGeom>
          <a:noFill/>
          <a:ln>
            <a:noFill/>
          </a:ln>
        </p:spPr>
        <p:txBody>
          <a:bodyPr spcFirstLastPara="1" wrap="square" lIns="50800" tIns="50800" rIns="50800" bIns="50800" anchor="ctr" anchorCtr="0">
            <a:spAutoFit/>
          </a:bodyPr>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a:t>
            </a:r>
            <a:r>
              <a:rPr lang="en-US" sz="4000" b="1" i="0" u="none" strike="noStrike" cap="none">
                <a:solidFill>
                  <a:srgbClr val="FFFFFF"/>
                </a:solidFill>
                <a:latin typeface="Helvetica Neue"/>
                <a:ea typeface="Helvetica Neue"/>
                <a:cs typeface="Helvetica Neue"/>
                <a:sym typeface="Helvetica Neue"/>
              </a:rPr>
              <a:t>Campaign</a:t>
            </a:r>
            <a:endParaRPr lang="en-US"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404" name="Kusama Derby"/>
          <p:cNvSpPr txBox="1"/>
          <p:nvPr/>
        </p:nvSpPr>
        <p:spPr>
          <a:xfrm>
            <a:off x="1513674" y="2150099"/>
            <a:ext cx="8641710" cy="1640205"/>
          </a:xfrm>
          <a:prstGeom prst="rect">
            <a:avLst/>
          </a:prstGeom>
          <a:ln w="12700">
            <a:miter lim="400000"/>
          </a:ln>
        </p:spPr>
        <p:txBody>
          <a:bodyPr lIns="50800" tIns="50800" rIns="50800" bIns="50800">
            <a:spAutoFit/>
          </a:bodyPr>
          <a:lstStyle/>
          <a:p>
            <a:pPr algn="l">
              <a:defRPr sz="10000" b="1"/>
            </a:pPr>
            <a:r>
              <a:rPr>
                <a:solidFill>
                  <a:srgbClr val="E10178"/>
                </a:solidFill>
              </a:rPr>
              <a:t>Kusama</a:t>
            </a:r>
            <a:r>
              <a:t> </a:t>
            </a:r>
            <a:r>
              <a:rPr>
                <a:solidFill>
                  <a:srgbClr val="E10178"/>
                </a:solidFill>
              </a:rPr>
              <a:t>Derby</a:t>
            </a:r>
            <a:endParaRPr>
              <a:solidFill>
                <a:srgbClr val="E10178"/>
              </a:solidFill>
            </a:endParaRPr>
          </a:p>
        </p:txBody>
      </p:sp>
      <p:sp>
        <p:nvSpPr>
          <p:cNvPr id="405" name="Our first testnet campaign."/>
          <p:cNvSpPr txBox="1"/>
          <p:nvPr/>
        </p:nvSpPr>
        <p:spPr>
          <a:xfrm>
            <a:off x="11616094" y="3761806"/>
            <a:ext cx="8833115" cy="857881"/>
          </a:xfrm>
          <a:prstGeom prst="rect">
            <a:avLst/>
          </a:prstGeom>
          <a:ln w="12700">
            <a:miter lim="400000"/>
          </a:ln>
        </p:spPr>
        <p:txBody>
          <a:bodyPr lIns="50800" tIns="50800" rIns="50800" bIns="50800">
            <a:spAutoFit/>
          </a:bodyPr>
          <a:lstStyle>
            <a:lvl1pPr algn="l" defTabSz="914400">
              <a:lnSpc>
                <a:spcPct val="115000"/>
              </a:lnSpc>
              <a:defRPr sz="5000" b="1"/>
            </a:lvl1pPr>
          </a:lstStyle>
          <a:p>
            <a:r>
              <a:rPr>
                <a:solidFill>
                  <a:srgbClr val="FF0000"/>
                </a:solidFill>
              </a:rPr>
              <a:t>Our first testnet campaign.</a:t>
            </a:r>
            <a:endParaRPr>
              <a:solidFill>
                <a:srgbClr val="FF0000"/>
              </a:solidFill>
            </a:endParaRPr>
          </a:p>
        </p:txBody>
      </p:sp>
      <p:sp>
        <p:nvSpPr>
          <p:cNvPr id="406" name="Over 3000 sign-ups on Gleam."/>
          <p:cNvSpPr txBox="1"/>
          <p:nvPr/>
        </p:nvSpPr>
        <p:spPr>
          <a:xfrm>
            <a:off x="11423689" y="6445568"/>
            <a:ext cx="5088485" cy="596265"/>
          </a:xfrm>
          <a:prstGeom prst="rect">
            <a:avLst/>
          </a:prstGeom>
          <a:ln w="12700">
            <a:miter lim="400000"/>
          </a:ln>
        </p:spPr>
        <p:txBody>
          <a:bodyPr lIns="50800" tIns="50800" rIns="50800" bIns="50800" anchor="ctr">
            <a:spAutoFit/>
          </a:bodyPr>
          <a:lstStyle>
            <a:lvl1pPr algn="l" defTabSz="914400">
              <a:lnSpc>
                <a:spcPct val="115000"/>
              </a:lnSpc>
              <a:defRPr sz="2300"/>
            </a:lvl1pPr>
          </a:lstStyle>
          <a:p>
            <a:r>
              <a:rPr sz="2800">
                <a:solidFill>
                  <a:schemeClr val="bg1"/>
                </a:solidFill>
              </a:rPr>
              <a:t>Over 3000 sign-ups on Gleam.</a:t>
            </a:r>
            <a:endParaRPr sz="2800">
              <a:solidFill>
                <a:schemeClr val="bg1"/>
              </a:solidFill>
            </a:endParaRPr>
          </a:p>
        </p:txBody>
      </p:sp>
      <p:sp>
        <p:nvSpPr>
          <p:cNvPr id="407" name="More than 900 users paid $2.00 to get access to our testnet faucet (spam prevention)."/>
          <p:cNvSpPr txBox="1"/>
          <p:nvPr/>
        </p:nvSpPr>
        <p:spPr>
          <a:xfrm>
            <a:off x="11423689" y="10136143"/>
            <a:ext cx="5088485" cy="2340610"/>
          </a:xfrm>
          <a:prstGeom prst="rect">
            <a:avLst/>
          </a:prstGeom>
          <a:ln w="12700">
            <a:miter lim="400000"/>
          </a:ln>
        </p:spPr>
        <p:txBody>
          <a:bodyPr lIns="50800" tIns="50800" rIns="50800" bIns="50800" anchor="ctr">
            <a:spAutoFit/>
          </a:bodyPr>
          <a:lstStyle>
            <a:lvl1pPr algn="l" defTabSz="914400">
              <a:lnSpc>
                <a:spcPct val="130000"/>
              </a:lnSpc>
              <a:defRPr sz="2300"/>
            </a:lvl1pPr>
          </a:lstStyle>
          <a:p>
            <a:r>
              <a:rPr sz="2800" dirty="0">
                <a:solidFill>
                  <a:schemeClr val="bg1"/>
                </a:solidFill>
              </a:rPr>
              <a:t>More than </a:t>
            </a:r>
            <a:r>
              <a:rPr lang="en-US" sz="2800" dirty="0">
                <a:solidFill>
                  <a:schemeClr val="bg1"/>
                </a:solidFill>
              </a:rPr>
              <a:t>11</a:t>
            </a:r>
            <a:r>
              <a:rPr sz="2800" dirty="0">
                <a:solidFill>
                  <a:schemeClr val="bg1"/>
                </a:solidFill>
              </a:rPr>
              <a:t>00 users paid $2.00 </a:t>
            </a:r>
            <a:br>
              <a:rPr lang="en-US" sz="2800" dirty="0">
                <a:solidFill>
                  <a:schemeClr val="bg1"/>
                </a:solidFill>
              </a:rPr>
            </a:br>
            <a:r>
              <a:rPr sz="2800" dirty="0">
                <a:solidFill>
                  <a:schemeClr val="bg1"/>
                </a:solidFill>
              </a:rPr>
              <a:t>to get access to our </a:t>
            </a:r>
            <a:r>
              <a:rPr sz="2800" dirty="0" err="1">
                <a:solidFill>
                  <a:schemeClr val="bg1"/>
                </a:solidFill>
              </a:rPr>
              <a:t>testnet</a:t>
            </a:r>
            <a:r>
              <a:rPr sz="2800" dirty="0">
                <a:solidFill>
                  <a:schemeClr val="bg1"/>
                </a:solidFill>
              </a:rPr>
              <a:t> faucet (spam prevention).</a:t>
            </a:r>
            <a:endParaRPr sz="2800" dirty="0">
              <a:solidFill>
                <a:schemeClr val="bg1"/>
              </a:solidFill>
            </a:endParaRPr>
          </a:p>
        </p:txBody>
      </p:sp>
      <p:sp>
        <p:nvSpPr>
          <p:cNvPr id="408" name="We hit the limit of nodes on public telemetry. Currently more than 500 nodes are active on our testnet."/>
          <p:cNvSpPr txBox="1"/>
          <p:nvPr/>
        </p:nvSpPr>
        <p:spPr>
          <a:xfrm>
            <a:off x="11423689" y="7682641"/>
            <a:ext cx="5088485" cy="2081530"/>
          </a:xfrm>
          <a:prstGeom prst="rect">
            <a:avLst/>
          </a:prstGeom>
          <a:ln w="12700">
            <a:miter lim="400000"/>
          </a:ln>
        </p:spPr>
        <p:txBody>
          <a:bodyPr lIns="50800" tIns="50800" rIns="50800" bIns="50800" anchor="ctr">
            <a:spAutoFit/>
          </a:bodyPr>
          <a:lstStyle>
            <a:lvl1pPr algn="l" defTabSz="914400">
              <a:lnSpc>
                <a:spcPct val="130000"/>
              </a:lnSpc>
              <a:defRPr sz="2300"/>
            </a:lvl1pPr>
          </a:lstStyle>
          <a:p>
            <a:pPr algn="l">
              <a:lnSpc>
                <a:spcPct val="115000"/>
              </a:lnSpc>
            </a:pPr>
            <a:r>
              <a:rPr sz="2800">
                <a:solidFill>
                  <a:schemeClr val="bg1"/>
                </a:solidFill>
              </a:rPr>
              <a:t>We hit the limit of nodes on public telemetry. Currently more than 600 nodes are active on our testnet.</a:t>
            </a:r>
            <a:endParaRPr sz="2800">
              <a:solidFill>
                <a:schemeClr val="bg1"/>
              </a:solidFill>
            </a:endParaRPr>
          </a:p>
        </p:txBody>
      </p:sp>
      <p:pic>
        <p:nvPicPr>
          <p:cNvPr id="410" name="Изображение" descr="Изображение"/>
          <p:cNvPicPr>
            <a:picLocks noChangeAspect="1"/>
          </p:cNvPicPr>
          <p:nvPr/>
        </p:nvPicPr>
        <p:blipFill>
          <a:blip r:embed="rId3"/>
          <a:srcRect b="18705"/>
          <a:stretch>
            <a:fillRect/>
          </a:stretch>
        </p:blipFill>
        <p:spPr>
          <a:xfrm>
            <a:off x="16183286" y="5087765"/>
            <a:ext cx="8200715" cy="4977807"/>
          </a:xfrm>
          <a:prstGeom prst="rect">
            <a:avLst/>
          </a:prstGeom>
          <a:ln w="12700">
            <a:miter lim="400000"/>
            <a:headEnd/>
            <a:tailEnd/>
          </a:ln>
          <a:effectLst>
            <a:reflection stA="53511" endPos="40000" dir="5400000" sy="-100000" algn="bl" rotWithShape="0"/>
          </a:effectLst>
        </p:spPr>
      </p:pic>
      <p:pic>
        <p:nvPicPr>
          <p:cNvPr id="411" name="Google Shape;553;p75" descr="Google Shape;553;p75"/>
          <p:cNvPicPr>
            <a:picLocks noChangeAspect="1"/>
          </p:cNvPicPr>
          <p:nvPr/>
        </p:nvPicPr>
        <p:blipFill>
          <a:blip r:embed="rId4"/>
          <a:srcRect t="11787"/>
          <a:stretch>
            <a:fillRect/>
          </a:stretch>
        </p:blipFill>
        <p:spPr>
          <a:xfrm>
            <a:off x="1163756" y="6595354"/>
            <a:ext cx="7715515" cy="860727"/>
          </a:xfrm>
          <a:prstGeom prst="rect">
            <a:avLst/>
          </a:prstGeom>
          <a:ln w="12700">
            <a:miter lim="400000"/>
            <a:headEnd/>
            <a:tailEnd/>
          </a:ln>
          <a:effectLst>
            <a:outerShdw blurRad="825500" dist="456383" dir="5400000" rotWithShape="0">
              <a:srgbClr val="000000">
                <a:alpha val="50000"/>
              </a:srgbClr>
            </a:outerShdw>
          </a:effectLst>
        </p:spPr>
      </p:pic>
      <p:pic>
        <p:nvPicPr>
          <p:cNvPr id="412" name="Google Shape;554;p75" descr="Google Shape;554;p75"/>
          <p:cNvPicPr>
            <a:picLocks noChangeAspect="1"/>
          </p:cNvPicPr>
          <p:nvPr/>
        </p:nvPicPr>
        <p:blipFill>
          <a:blip r:embed="rId5"/>
          <a:stretch>
            <a:fillRect/>
          </a:stretch>
        </p:blipFill>
        <p:spPr>
          <a:xfrm>
            <a:off x="1145547" y="8147244"/>
            <a:ext cx="7742706" cy="1867613"/>
          </a:xfrm>
          <a:prstGeom prst="rect">
            <a:avLst/>
          </a:prstGeom>
          <a:ln w="12700">
            <a:miter lim="400000"/>
            <a:headEnd/>
            <a:tailEnd/>
          </a:ln>
          <a:effectLst>
            <a:outerShdw blurRad="1104900" dist="456383" dir="5400000" rotWithShape="0">
              <a:srgbClr val="000000">
                <a:alpha val="50000"/>
              </a:srgbClr>
            </a:outerShdw>
          </a:effectLst>
        </p:spPr>
      </p:pic>
      <p:grpSp>
        <p:nvGrpSpPr>
          <p:cNvPr id="416" name="Сгруппировать"/>
          <p:cNvGrpSpPr/>
          <p:nvPr/>
        </p:nvGrpSpPr>
        <p:grpSpPr>
          <a:xfrm>
            <a:off x="10777855" y="6743700"/>
            <a:ext cx="354965" cy="3882390"/>
            <a:chOff x="0" y="0"/>
            <a:chExt cx="354941" cy="2815420"/>
          </a:xfrm>
        </p:grpSpPr>
        <p:sp>
          <p:nvSpPr>
            <p:cNvPr id="413" name="Линия"/>
            <p:cNvSpPr/>
            <p:nvPr/>
          </p:nvSpPr>
          <p:spPr>
            <a:xfrm>
              <a:off x="0" y="0"/>
              <a:ext cx="354942" cy="0"/>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sp>
          <p:nvSpPr>
            <p:cNvPr id="414" name="Линия"/>
            <p:cNvSpPr/>
            <p:nvPr/>
          </p:nvSpPr>
          <p:spPr>
            <a:xfrm>
              <a:off x="0" y="934667"/>
              <a:ext cx="354942" cy="1"/>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sp>
          <p:nvSpPr>
            <p:cNvPr id="415" name="Линия"/>
            <p:cNvSpPr/>
            <p:nvPr/>
          </p:nvSpPr>
          <p:spPr>
            <a:xfrm>
              <a:off x="0" y="2815420"/>
              <a:ext cx="354942" cy="1"/>
            </a:xfrm>
            <a:prstGeom prst="line">
              <a:avLst/>
            </a:prstGeom>
            <a:noFill/>
            <a:ln w="50800" cap="flat">
              <a:solidFill>
                <a:srgbClr val="E10178"/>
              </a:solidFill>
              <a:prstDash val="solid"/>
              <a:miter lim="400000"/>
            </a:ln>
            <a:effectLst/>
          </p:spPr>
          <p:txBody>
            <a:bodyPr wrap="square" lIns="50800" tIns="50800" rIns="50800" bIns="50800" numCol="1" anchor="ctr">
              <a:noAutofit/>
            </a:bodyPr>
            <a:lstStyle/>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1463040" y="2393315"/>
            <a:ext cx="18966180" cy="1010285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1247140" y="2609850"/>
            <a:ext cx="18023840" cy="960056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5" name="图片 4"/>
          <p:cNvPicPr>
            <a:picLocks noChangeAspect="1"/>
          </p:cNvPicPr>
          <p:nvPr/>
        </p:nvPicPr>
        <p:blipFill>
          <a:blip r:embed="rId2"/>
          <a:stretch>
            <a:fillRect/>
          </a:stretch>
        </p:blipFill>
        <p:spPr>
          <a:xfrm>
            <a:off x="2759075" y="3401695"/>
            <a:ext cx="17673320" cy="762952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
        <p:nvSpPr>
          <p:cNvPr id="3" name="文本框 2"/>
          <p:cNvSpPr txBox="1"/>
          <p:nvPr/>
        </p:nvSpPr>
        <p:spPr>
          <a:xfrm>
            <a:off x="4919345" y="5561965"/>
            <a:ext cx="1235583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a:ln>
                  <a:noFill/>
                </a:ln>
                <a:solidFill>
                  <a:schemeClr val="bg1"/>
                </a:solidFill>
                <a:effectLst/>
                <a:uFillTx/>
                <a:latin typeface="+mn-lt"/>
                <a:ea typeface="+mn-ea"/>
                <a:cs typeface="+mn-cs"/>
                <a:sym typeface="Helvetica Neue"/>
              </a:rPr>
              <a:t>Thanks</a:t>
            </a:r>
            <a:endParaRPr kumimoji="0" lang="en-US" altLang="zh-CN" sz="9600" b="1"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26015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微软雅黑" panose="020B0503020204020204" charset="-122"/>
                <a:ea typeface="微软雅黑" panose="020B0503020204020204" charset="-122"/>
                <a:cs typeface="微软雅黑" panose="020B0503020204020204" charset="-122"/>
                <a:sym typeface="Helvetica Neue"/>
              </a:rPr>
              <a:t>Zeitgeist Introduction</a:t>
            </a:r>
            <a:br>
              <a:rPr lang="en-US" b="1" i="0" u="none" strike="noStrike" cap="none">
                <a:solidFill>
                  <a:srgbClr val="B5C1CA"/>
                </a:solidFill>
                <a:latin typeface="微软雅黑" panose="020B0503020204020204" charset="-122"/>
                <a:ea typeface="微软雅黑" panose="020B0503020204020204" charset="-122"/>
                <a:cs typeface="微软雅黑" panose="020B0503020204020204" charset="-122"/>
                <a:sym typeface="Helvetica Neue"/>
              </a:rPr>
            </a:br>
            <a:endParaRPr lang="en-GB">
              <a:latin typeface="微软雅黑" panose="020B0503020204020204" charset="-122"/>
              <a:ea typeface="微软雅黑" panose="020B0503020204020204" charset="-122"/>
              <a:cs typeface="微软雅黑" panose="020B0503020204020204" charset="-122"/>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0785528" y="392430"/>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Team</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58" name="Built on Substrate, Ready for Polkadot"/>
          <p:cNvSpPr txBox="1"/>
          <p:nvPr/>
        </p:nvSpPr>
        <p:spPr>
          <a:xfrm>
            <a:off x="13509678" y="1966595"/>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Logan Saether is a technologist who has a background in engineering projects in both the Ethereum and Polkadot ecosystems. At Web3 Foundation, Logan helped to build critical tooling and operation around the launch of both Kusama and Polkadot, as well as wrote extensive documentation about Polkadot including major contributions to the Polkadot Wiki. </a:t>
            </a:r>
            <a:endParaRPr lang="en-US" sz="2800"/>
          </a:p>
        </p:txBody>
      </p:sp>
      <p:pic>
        <p:nvPicPr>
          <p:cNvPr id="2" name="图片 1"/>
          <p:cNvPicPr>
            <a:picLocks noChangeAspect="1"/>
          </p:cNvPicPr>
          <p:nvPr/>
        </p:nvPicPr>
        <p:blipFill>
          <a:blip r:embed="rId4"/>
          <a:stretch>
            <a:fillRect/>
          </a:stretch>
        </p:blipFill>
        <p:spPr>
          <a:xfrm>
            <a:off x="10785475" y="2197100"/>
            <a:ext cx="2619375" cy="2628900"/>
          </a:xfrm>
          <a:prstGeom prst="rect">
            <a:avLst/>
          </a:prstGeom>
        </p:spPr>
      </p:pic>
      <p:pic>
        <p:nvPicPr>
          <p:cNvPr id="3" name="图片 2"/>
          <p:cNvPicPr>
            <a:picLocks noChangeAspect="1"/>
          </p:cNvPicPr>
          <p:nvPr/>
        </p:nvPicPr>
        <p:blipFill>
          <a:blip r:embed="rId5"/>
          <a:stretch>
            <a:fillRect/>
          </a:stretch>
        </p:blipFill>
        <p:spPr>
          <a:xfrm>
            <a:off x="10785475" y="5909945"/>
            <a:ext cx="2609850" cy="2609850"/>
          </a:xfrm>
          <a:prstGeom prst="rect">
            <a:avLst/>
          </a:prstGeom>
        </p:spPr>
      </p:pic>
      <p:pic>
        <p:nvPicPr>
          <p:cNvPr id="4" name="图片 3"/>
          <p:cNvPicPr>
            <a:picLocks noChangeAspect="1"/>
          </p:cNvPicPr>
          <p:nvPr/>
        </p:nvPicPr>
        <p:blipFill>
          <a:blip r:embed="rId6"/>
          <a:stretch>
            <a:fillRect/>
          </a:stretch>
        </p:blipFill>
        <p:spPr>
          <a:xfrm>
            <a:off x="10804525" y="9866630"/>
            <a:ext cx="2600325" cy="2581275"/>
          </a:xfrm>
          <a:prstGeom prst="rect">
            <a:avLst/>
          </a:prstGeom>
        </p:spPr>
      </p:pic>
      <p:sp>
        <p:nvSpPr>
          <p:cNvPr id="5" name="Built on Substrate, Ready for Polkadot"/>
          <p:cNvSpPr txBox="1"/>
          <p:nvPr/>
        </p:nvSpPr>
        <p:spPr>
          <a:xfrm>
            <a:off x="13564923" y="5824856"/>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Chris Hutchinson is one of the industry’s best community builders. He started his blockchain career at Status.im, where he led the community efforts during the 2017 - 2018 Ethereum boom. In early 2019, he joined Web3 Foundation to build the Polkadot Ambassador Program from scratch, which now boasts over 1500 active members from over 300 cities worldwide. </a:t>
            </a:r>
            <a:endParaRPr lang="en-US" sz="2800"/>
          </a:p>
        </p:txBody>
      </p:sp>
      <p:sp>
        <p:nvSpPr>
          <p:cNvPr id="6" name="Built on Substrate, Ready for Polkadot"/>
          <p:cNvSpPr txBox="1"/>
          <p:nvPr/>
        </p:nvSpPr>
        <p:spPr>
          <a:xfrm>
            <a:off x="13564923" y="9627870"/>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David Perry has an extensive career and experience with prediction market platforms. In 2005, he co-founded one of the first commercial prediction market software companies, Consensus Point. Since then he has worked to drive prediction market adoption in hundreds of organizations, including General Electric, Qualcomm, Best Buy, and the U.S. Government. </a:t>
            </a:r>
            <a:endParaRPr lang="en-US" sz="28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70" name="Create Your Shares"/>
          <p:cNvSpPr txBox="1"/>
          <p:nvPr/>
        </p:nvSpPr>
        <p:spPr>
          <a:xfrm>
            <a:off x="12098073" y="31369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Create Your Shares</a:t>
            </a:r>
          </a:p>
        </p:txBody>
      </p:sp>
      <p:sp>
        <p:nvSpPr>
          <p:cNvPr id="171" name="An individual, known as an aggregator, wishes to obtain a prediction on a particular variable. They create a new market and pose a question about the variable they want to test."/>
          <p:cNvSpPr txBox="1"/>
          <p:nvPr/>
        </p:nvSpPr>
        <p:spPr>
          <a:xfrm>
            <a:off x="12163297" y="39878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An individual, known as an aggregator, wishes to obtain a prediction on a particular variable. They create a new market and pose a question about the variable they want to test.</a:t>
            </a:r>
          </a:p>
        </p:txBody>
      </p:sp>
      <p:grpSp>
        <p:nvGrpSpPr>
          <p:cNvPr id="180" name="Группа"/>
          <p:cNvGrpSpPr/>
          <p:nvPr/>
        </p:nvGrpSpPr>
        <p:grpSpPr>
          <a:xfrm>
            <a:off x="10236200" y="3197291"/>
            <a:ext cx="1270000" cy="1270001"/>
            <a:chOff x="0" y="0"/>
            <a:chExt cx="1270000" cy="1270000"/>
          </a:xfrm>
        </p:grpSpPr>
        <p:sp>
          <p:nvSpPr>
            <p:cNvPr id="17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79" name="1"/>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1</a:t>
              </a:r>
            </a:p>
          </p:txBody>
        </p:sp>
      </p:grpSp>
      <p:sp>
        <p:nvSpPr>
          <p:cNvPr id="181" name="Trade on Your Beliefs"/>
          <p:cNvSpPr txBox="1"/>
          <p:nvPr/>
        </p:nvSpPr>
        <p:spPr>
          <a:xfrm>
            <a:off x="12098073" y="63373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Trade on Your Beliefs</a:t>
            </a:r>
          </a:p>
        </p:txBody>
      </p:sp>
      <p:sp>
        <p:nvSpPr>
          <p:cNvPr id="182" name="Traders, whom each hold different views and information regarding the variable in question will take position in the market by buying market shares."/>
          <p:cNvSpPr txBox="1"/>
          <p:nvPr/>
        </p:nvSpPr>
        <p:spPr>
          <a:xfrm>
            <a:off x="12163297" y="71882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Traders, whom each hold different views and information regarding the variable in question will take position in the market by buying market shares.</a:t>
            </a:r>
          </a:p>
        </p:txBody>
      </p:sp>
      <p:grpSp>
        <p:nvGrpSpPr>
          <p:cNvPr id="185" name="Группа"/>
          <p:cNvGrpSpPr/>
          <p:nvPr/>
        </p:nvGrpSpPr>
        <p:grpSpPr>
          <a:xfrm>
            <a:off x="10236200" y="6397691"/>
            <a:ext cx="1270000" cy="1270001"/>
            <a:chOff x="0" y="0"/>
            <a:chExt cx="1270000" cy="1270000"/>
          </a:xfrm>
        </p:grpSpPr>
        <p:sp>
          <p:nvSpPr>
            <p:cNvPr id="183"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4" name="2"/>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2</a:t>
              </a:r>
            </a:p>
          </p:txBody>
        </p:sp>
      </p:grpSp>
      <p:sp>
        <p:nvSpPr>
          <p:cNvPr id="186" name="Report the Outcome"/>
          <p:cNvSpPr txBox="1"/>
          <p:nvPr/>
        </p:nvSpPr>
        <p:spPr>
          <a:xfrm>
            <a:off x="12098073" y="9598091"/>
            <a:ext cx="10926752" cy="6348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Report the Outcome</a:t>
            </a:r>
          </a:p>
        </p:txBody>
      </p:sp>
      <p:sp>
        <p:nvSpPr>
          <p:cNvPr id="187" name="After the conclusion of the event, the designated oracle will report the outcome of the question to Zeitgeist."/>
          <p:cNvSpPr txBox="1"/>
          <p:nvPr/>
        </p:nvSpPr>
        <p:spPr>
          <a:xfrm>
            <a:off x="12163297" y="10448894"/>
            <a:ext cx="10177464" cy="9779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After the conclusion of the event, the designated oracle will report the outcome of the question to Zeitgeist.</a:t>
            </a:r>
          </a:p>
        </p:txBody>
      </p:sp>
      <p:grpSp>
        <p:nvGrpSpPr>
          <p:cNvPr id="190" name="Группа"/>
          <p:cNvGrpSpPr/>
          <p:nvPr/>
        </p:nvGrpSpPr>
        <p:grpSpPr>
          <a:xfrm>
            <a:off x="10236200" y="9658386"/>
            <a:ext cx="1270000" cy="1270001"/>
            <a:chOff x="0" y="0"/>
            <a:chExt cx="1270000" cy="1270000"/>
          </a:xfrm>
        </p:grpSpPr>
        <p:sp>
          <p:nvSpPr>
            <p:cNvPr id="18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9" name="3"/>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3</a:t>
              </a:r>
            </a:p>
          </p:txBody>
        </p:sp>
      </p:gr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2"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pic>
        <p:nvPicPr>
          <p:cNvPr id="2" name="图片 1"/>
          <p:cNvPicPr>
            <a:picLocks noChangeAspect="1"/>
          </p:cNvPicPr>
          <p:nvPr/>
        </p:nvPicPr>
        <p:blipFill>
          <a:blip r:embed="rId4"/>
          <a:stretch>
            <a:fillRect/>
          </a:stretch>
        </p:blipFill>
        <p:spPr>
          <a:xfrm>
            <a:off x="2399030" y="5346065"/>
            <a:ext cx="20284440" cy="346519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ea typeface="宋体" panose="02010600030101010101" pitchFamily="2" charset="-122"/>
              </a:rPr>
              <a:t>On-chain Court System </a:t>
            </a:r>
            <a:endParaRPr lang="en-US" altLang="zh-CN">
              <a:ea typeface="宋体" panose="02010600030101010101" pitchFamily="2" charset="-122"/>
            </a:endParaRPr>
          </a:p>
        </p:txBody>
      </p:sp>
      <p:grpSp>
        <p:nvGrpSpPr>
          <p:cNvPr id="2" name="Group 1"/>
          <p:cNvGrpSpPr/>
          <p:nvPr/>
        </p:nvGrpSpPr>
        <p:grpSpPr>
          <a:xfrm rot="0">
            <a:off x="2388870" y="2768600"/>
            <a:ext cx="10838815" cy="2601526"/>
            <a:chOff x="6707124" y="1410006"/>
            <a:chExt cx="4873752" cy="1169707"/>
          </a:xfrm>
          <a:noFill/>
        </p:grpSpPr>
        <p:sp>
          <p:nvSpPr>
            <p:cNvPr id="3" name="Rectangle: Rounded Corners 29"/>
            <p:cNvSpPr/>
            <p:nvPr/>
          </p:nvSpPr>
          <p:spPr>
            <a:xfrm>
              <a:off x="7695590" y="1533424"/>
              <a:ext cx="3885286" cy="104628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latin typeface="微软雅黑" panose="020B0503020204020204" charset="-122"/>
                  <a:ea typeface="微软雅黑" panose="020B0503020204020204" charset="-122"/>
                  <a:cs typeface="微软雅黑" panose="020B0503020204020204" charset="-122"/>
                </a:rPr>
                <a:t>ZTG holders can stake their tokens to join the court. These stakers are randomly selected whenever there is an oracle dispute over a specific market.</a:t>
              </a:r>
              <a:endParaRPr lang="en-US"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498633"/>
            <a:ext cx="10838815" cy="2521964"/>
            <a:chOff x="6707124" y="1339846"/>
            <a:chExt cx="4873752" cy="1133934"/>
          </a:xfrm>
          <a:noFill/>
        </p:grpSpPr>
        <p:sp>
          <p:nvSpPr>
            <p:cNvPr id="10" name="Rectangle: Rounded Corners 32"/>
            <p:cNvSpPr/>
            <p:nvPr/>
          </p:nvSpPr>
          <p:spPr>
            <a:xfrm>
              <a:off x="7695590" y="1339846"/>
              <a:ext cx="3885286" cy="1133934"/>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The </a:t>
              </a:r>
              <a:r>
                <a:rPr lang="en-US" sz="2800">
                  <a:solidFill>
                    <a:schemeClr val="bg1"/>
                  </a:solidFill>
                  <a:latin typeface="微软雅黑" panose="020B0503020204020204" charset="-122"/>
                  <a:ea typeface="微软雅黑" panose="020B0503020204020204" charset="-122"/>
                  <a:cs typeface="微软雅黑" panose="020B0503020204020204" charset="-122"/>
                  <a:sym typeface="+mn-ea"/>
                </a:rPr>
                <a:t>stakers </a:t>
              </a:r>
              <a:r>
                <a:rPr lang="en-US" sz="2800" noProof="1">
                  <a:solidFill>
                    <a:schemeClr val="bg1"/>
                  </a:solidFill>
                  <a:latin typeface="微软雅黑" panose="020B0503020204020204" charset="-122"/>
                  <a:ea typeface="微软雅黑" panose="020B0503020204020204" charset="-122"/>
                  <a:cs typeface="微软雅黑" panose="020B0503020204020204" charset="-122"/>
                </a:rPr>
                <a:t>of the court will be responsible for choosing the true results of the market. The court’s decision may be challenged, which will increasingly increase the number of jurors selected—increasing the stakes each time.</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456464"/>
            <a:ext cx="10838815" cy="2326947"/>
            <a:chOff x="6707124" y="1372109"/>
            <a:chExt cx="4873752" cy="1046250"/>
          </a:xfrm>
          <a:noFill/>
        </p:grpSpPr>
        <p:sp>
          <p:nvSpPr>
            <p:cNvPr id="17" name="Rectangle: Rounded Corners 39"/>
            <p:cNvSpPr/>
            <p:nvPr/>
          </p:nvSpPr>
          <p:spPr>
            <a:xfrm>
              <a:off x="7695590" y="1372109"/>
              <a:ext cx="3885286" cy="1046250"/>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sz="3200" noProof="1">
                  <a:solidFill>
                    <a:schemeClr val="bg1"/>
                  </a:solidFill>
                  <a:latin typeface="微软雅黑" panose="020B0503020204020204" charset="-122"/>
                  <a:ea typeface="微软雅黑" panose="020B0503020204020204" charset="-122"/>
                  <a:cs typeface="微软雅黑" panose="020B0503020204020204" charset="-122"/>
                </a:rPr>
                <a:t>If a subsequent appeal finds that the jurors have incorrectly resolved Oracle's decision, they will be </a:t>
              </a:r>
              <a:r>
                <a:rPr lang="en-US" sz="3200" noProof="1">
                  <a:solidFill>
                    <a:schemeClr val="bg1"/>
                  </a:solidFill>
                  <a:latin typeface="微软雅黑" panose="020B0503020204020204" charset="-122"/>
                  <a:ea typeface="微软雅黑" panose="020B0503020204020204" charset="-122"/>
                  <a:cs typeface="微软雅黑" panose="020B0503020204020204" charset="-122"/>
                </a:rPr>
                <a:t>slashed</a:t>
              </a:r>
              <a:r>
                <a:rPr sz="3200" noProof="1">
                  <a:solidFill>
                    <a:schemeClr val="bg1"/>
                  </a:solidFill>
                  <a:latin typeface="微软雅黑" panose="020B0503020204020204" charset="-122"/>
                  <a:ea typeface="微软雅黑" panose="020B0503020204020204" charset="-122"/>
                  <a:cs typeface="微软雅黑" panose="020B0503020204020204" charset="-122"/>
                </a:rPr>
                <a:t> and confiscated.</a:t>
              </a:r>
              <a:endParaRPr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674934"/>
            <a:chOff x="6707124" y="1410006"/>
            <a:chExt cx="4873752" cy="1202713"/>
          </a:xfrm>
          <a:noFill/>
        </p:grpSpPr>
        <p:sp>
          <p:nvSpPr>
            <p:cNvPr id="28" name="Rectangle: Rounded Corners 46"/>
            <p:cNvSpPr/>
            <p:nvPr/>
          </p:nvSpPr>
          <p:spPr>
            <a:xfrm>
              <a:off x="7695590" y="1473468"/>
              <a:ext cx="3885286" cy="113925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After a certain number of quorums have been created and the real result of the market is asked, if there is still a dispute, the case will be transferred to a global vote of all ZTG holders to report the result.</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grpSp>
      <p:pic>
        <p:nvPicPr>
          <p:cNvPr id="3" name="图片 2" descr="E6q3M2CWUAASwjX"/>
          <p:cNvPicPr>
            <a:picLocks noChangeAspect="1"/>
          </p:cNvPicPr>
          <p:nvPr/>
        </p:nvPicPr>
        <p:blipFill>
          <a:blip r:embed="rId3"/>
          <a:stretch>
            <a:fillRect/>
          </a:stretch>
        </p:blipFill>
        <p:spPr>
          <a:xfrm>
            <a:off x="85725" y="48260"/>
            <a:ext cx="24312880" cy="1367599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5139</Words>
  <Application>WPS 演示</Application>
  <PresentationFormat/>
  <Paragraphs>161</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Helvetica Neue</vt:lpstr>
      <vt:lpstr>Helvetica Neue Medium</vt:lpstr>
      <vt:lpstr>微软雅黑</vt:lpstr>
      <vt:lpstr>Exo 2</vt:lpstr>
      <vt:lpstr>Verdana</vt:lpstr>
      <vt:lpstr>Arial Unicode MS</vt:lpstr>
      <vt:lpstr>Segoe Print</vt:lpstr>
      <vt:lpstr>Helvetica Neue</vt:lpstr>
      <vt:lpstr>21_BasicWhite</vt:lpstr>
      <vt:lpstr>PowerPoint 演示文稿</vt:lpstr>
      <vt:lpstr>PowerPoint 演示文稿</vt:lpstr>
      <vt:lpstr>Zeitgeist Introduction </vt:lpstr>
      <vt:lpstr>PowerPoint 演示文稿</vt:lpstr>
      <vt:lpstr>PowerPoint 演示文稿</vt:lpstr>
      <vt:lpstr>PowerPoint 演示文稿</vt:lpstr>
      <vt:lpstr>PowerPoint 演示文稿</vt:lpstr>
      <vt:lpstr>PowerPoint 演示文稿</vt:lpstr>
      <vt:lpstr>Prediction Market </vt:lpstr>
      <vt:lpstr>PowerPoint 演示文稿</vt:lpstr>
      <vt:lpstr>PowerPoint 演示文稿</vt:lpstr>
      <vt:lpstr>PowerPoint 演示文稿</vt:lpstr>
      <vt:lpstr>Futarchy </vt:lpstr>
      <vt:lpstr>PowerPoint 演示文稿</vt:lpstr>
      <vt:lpstr>Seer Program </vt:lpstr>
      <vt:lpstr>PowerPoint 演示文稿</vt:lpstr>
      <vt:lpstr>PowerPoint 演示文稿</vt:lpstr>
      <vt:lpstr>PowerPoint 演示文稿</vt:lpstr>
      <vt:lpstr>Campaign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yukai</cp:lastModifiedBy>
  <cp:revision>22</cp:revision>
  <dcterms:created xsi:type="dcterms:W3CDTF">2021-09-23T14:28:00Z</dcterms:created>
  <dcterms:modified xsi:type="dcterms:W3CDTF">2022-01-14T05:55:30Z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2052-11.1.0.11115</vt:lpwstr>
  </property>
</Properties>
</file>